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4" r:id="rId7"/>
    <p:sldId id="260" r:id="rId8"/>
    <p:sldId id="261" r:id="rId9"/>
    <p:sldId id="262" r:id="rId10"/>
    <p:sldId id="277" r:id="rId11"/>
    <p:sldId id="265" r:id="rId12"/>
    <p:sldId id="266" r:id="rId13"/>
    <p:sldId id="278" r:id="rId14"/>
    <p:sldId id="270" r:id="rId15"/>
    <p:sldId id="269" r:id="rId16"/>
    <p:sldId id="268" r:id="rId17"/>
    <p:sldId id="276" r:id="rId18"/>
    <p:sldId id="272" r:id="rId19"/>
    <p:sldId id="271" r:id="rId20"/>
    <p:sldId id="275" r:id="rId21"/>
    <p:sldId id="273" r:id="rId22"/>
    <p:sldId id="27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1" autoAdjust="0"/>
    <p:restoredTop sz="94660"/>
  </p:normalViewPr>
  <p:slideViewPr>
    <p:cSldViewPr>
      <p:cViewPr varScale="1">
        <p:scale>
          <a:sx n="64" d="100"/>
          <a:sy n="64" d="100"/>
        </p:scale>
        <p:origin x="-144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8D2F2F-2DA9-4EA1-BBDC-22723569E8B9}" type="datetimeFigureOut">
              <a:rPr lang="en-US" smtClean="0"/>
              <a:pPr/>
              <a:t>4/16/2017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F9CADA-31C5-444F-A0C2-7322E07663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8D2F2F-2DA9-4EA1-BBDC-22723569E8B9}" type="datetimeFigureOut">
              <a:rPr lang="en-US" smtClean="0"/>
              <a:pPr/>
              <a:t>4/16/2017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F9CADA-31C5-444F-A0C2-7322E07663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8D2F2F-2DA9-4EA1-BBDC-22723569E8B9}" type="datetimeFigureOut">
              <a:rPr lang="en-US" smtClean="0"/>
              <a:pPr/>
              <a:t>4/16/2017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F9CADA-31C5-444F-A0C2-7322E07663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8D2F2F-2DA9-4EA1-BBDC-22723569E8B9}" type="datetimeFigureOut">
              <a:rPr lang="en-US" smtClean="0"/>
              <a:pPr/>
              <a:t>4/16/2017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F9CADA-31C5-444F-A0C2-7322E07663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8D2F2F-2DA9-4EA1-BBDC-22723569E8B9}" type="datetimeFigureOut">
              <a:rPr lang="en-US" smtClean="0"/>
              <a:pPr/>
              <a:t>4/16/2017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F9CADA-31C5-444F-A0C2-7322E07663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8D2F2F-2DA9-4EA1-BBDC-22723569E8B9}" type="datetimeFigureOut">
              <a:rPr lang="en-US" smtClean="0"/>
              <a:pPr/>
              <a:t>4/16/2017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F9CADA-31C5-444F-A0C2-7322E07663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8D2F2F-2DA9-4EA1-BBDC-22723569E8B9}" type="datetimeFigureOut">
              <a:rPr lang="en-US" smtClean="0"/>
              <a:pPr/>
              <a:t>4/16/2017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F9CADA-31C5-444F-A0C2-7322E07663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8D2F2F-2DA9-4EA1-BBDC-22723569E8B9}" type="datetimeFigureOut">
              <a:rPr lang="en-US" smtClean="0"/>
              <a:pPr/>
              <a:t>4/16/2017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F9CADA-31C5-444F-A0C2-7322E07663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8D2F2F-2DA9-4EA1-BBDC-22723569E8B9}" type="datetimeFigureOut">
              <a:rPr lang="en-US" smtClean="0"/>
              <a:pPr/>
              <a:t>4/16/2017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F9CADA-31C5-444F-A0C2-7322E07663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8D2F2F-2DA9-4EA1-BBDC-22723569E8B9}" type="datetimeFigureOut">
              <a:rPr lang="en-US" smtClean="0"/>
              <a:pPr/>
              <a:t>4/16/2017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F9CADA-31C5-444F-A0C2-7322E07663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8D2F2F-2DA9-4EA1-BBDC-22723569E8B9}" type="datetimeFigureOut">
              <a:rPr lang="en-US" smtClean="0"/>
              <a:pPr/>
              <a:t>4/16/2017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F9CADA-31C5-444F-A0C2-7322E07663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8D2F2F-2DA9-4EA1-BBDC-22723569E8B9}" type="datetimeFigureOut">
              <a:rPr lang="en-US" smtClean="0"/>
              <a:pPr/>
              <a:t>4/16/2017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F9CADA-31C5-444F-A0C2-7322E07663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lueletterbible.org/kjv/mat/12/41/s_941041" TargetMode="External"/><Relationship Id="rId2" Type="http://schemas.openxmlformats.org/officeDocument/2006/relationships/hyperlink" Target="https://www.blueletterbible.org/kjv/mat/12/40/s_94104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blueletterbible.org/kjv/1pe/4/6/s_115500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blueletterbible.org/kjv/rev/1/18/s_116801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blueletterbible.org/kjv/rev/2/7/s_116900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lueletterbible.org/kjv/mat/27/51/s_956051" TargetMode="External"/><Relationship Id="rId2" Type="http://schemas.openxmlformats.org/officeDocument/2006/relationships/hyperlink" Target="https://www.blueletterbible.org/kjv/mat/27/50/s_956050"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lueletterbible.org/kjv/mat/27/53/s_956053" TargetMode="External"/><Relationship Id="rId2" Type="http://schemas.openxmlformats.org/officeDocument/2006/relationships/hyperlink" Target="https://www.blueletterbible.org/kjv/mat/27/52/s_95605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lueletterbible.org/kjv/mat/28/18/s_95701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lueletterbible.org/kjv/eph/4/9/s_1101009" TargetMode="External"/><Relationship Id="rId2" Type="http://schemas.openxmlformats.org/officeDocument/2006/relationships/hyperlink" Target="https://www.blueletterbible.org/kjv/eph/4/8/s_110100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blueletterbible.org/kjv/eph/4/10/s_1101010"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blueletterbible.org/kjv/act/2/27/s_1020027" TargetMode="External"/><Relationship Id="rId2" Type="http://schemas.openxmlformats.org/officeDocument/2006/relationships/hyperlink" Target="https://www.blueletterbible.org/kjv/act/2/26/s_102002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blueletterbible.org/kjv/1pe/3/20/s_1154020" TargetMode="External"/><Relationship Id="rId2" Type="http://schemas.openxmlformats.org/officeDocument/2006/relationships/hyperlink" Target="https://www.blueletterbible.org/kjv/1pe/3/19/s_115401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blueletterbible.org/kjv/1pe/3/22/s_1154022" TargetMode="External"/><Relationship Id="rId2" Type="http://schemas.openxmlformats.org/officeDocument/2006/relationships/hyperlink" Target="https://www.blueletterbible.org/kjv/1pe/3/21/s_115402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F200"/>
            </a:gs>
            <a:gs pos="45000">
              <a:srgbClr val="FF7A00"/>
            </a:gs>
            <a:gs pos="70000">
              <a:srgbClr val="FF0300"/>
            </a:gs>
            <a:gs pos="100000">
              <a:srgbClr val="4D0808"/>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000" dirty="0" smtClean="0">
                <a:latin typeface="Algerian" pitchFamily="82" charset="0"/>
              </a:rPr>
              <a:t>Death, Hell &amp; the Grave</a:t>
            </a:r>
            <a:endParaRPr lang="en-US" sz="8000" dirty="0">
              <a:latin typeface="Algerian" pitchFamily="82" charset="0"/>
            </a:endParaRPr>
          </a:p>
        </p:txBody>
      </p:sp>
      <p:sp>
        <p:nvSpPr>
          <p:cNvPr id="3" name="Subtitle 2"/>
          <p:cNvSpPr>
            <a:spLocks noGrp="1"/>
          </p:cNvSpPr>
          <p:nvPr>
            <p:ph type="subTitle" idx="1"/>
          </p:nvPr>
        </p:nvSpPr>
        <p:spPr>
          <a:xfrm>
            <a:off x="914400" y="4267200"/>
            <a:ext cx="7391400" cy="1371600"/>
          </a:xfrm>
        </p:spPr>
        <p:txBody>
          <a:bodyPr>
            <a:normAutofit/>
          </a:bodyPr>
          <a:lstStyle/>
          <a:p>
            <a:r>
              <a:rPr lang="en-US" sz="4000" dirty="0" smtClean="0">
                <a:solidFill>
                  <a:schemeClr val="bg1"/>
                </a:solidFill>
                <a:latin typeface="Arial Black" pitchFamily="34" charset="0"/>
              </a:rPr>
              <a:t>Before the Resurrection</a:t>
            </a:r>
            <a:endParaRPr lang="en-US" sz="4000" dirty="0">
              <a:solidFill>
                <a:schemeClr val="bg1"/>
              </a:solidFill>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lnSpcReduction="10000"/>
          </a:bodyPr>
          <a:lstStyle/>
          <a:p>
            <a:r>
              <a:rPr lang="en-US" sz="3600" dirty="0" smtClean="0">
                <a:hlinkClick r:id="rId2"/>
              </a:rPr>
              <a:t>Mat 12:40</a:t>
            </a:r>
            <a:r>
              <a:rPr lang="en-US" sz="3600" dirty="0" smtClean="0"/>
              <a:t> </a:t>
            </a:r>
          </a:p>
          <a:p>
            <a:r>
              <a:rPr lang="en-US" sz="3600" dirty="0" smtClean="0"/>
              <a:t>For as Jonas was three days and three nights in the whale's belly; so shall the Son of man be three days and three nights in the heart of the earth.</a:t>
            </a:r>
          </a:p>
          <a:p>
            <a:r>
              <a:rPr lang="en-US" sz="3600" dirty="0" smtClean="0">
                <a:hlinkClick r:id="rId3"/>
              </a:rPr>
              <a:t>Mat 12:41</a:t>
            </a:r>
            <a:r>
              <a:rPr lang="en-US" sz="3600" dirty="0" smtClean="0"/>
              <a:t> </a:t>
            </a:r>
          </a:p>
          <a:p>
            <a:r>
              <a:rPr lang="en-US" sz="3600" dirty="0" smtClean="0"/>
              <a:t>The men of Nineveh shall rise in judgment with this generation, and shall condemn it: because they repented at the preaching of Jonas; and, behold, a greater than Jonas </a:t>
            </a:r>
            <a:r>
              <a:rPr lang="en-US" sz="3600" i="1" dirty="0" smtClean="0"/>
              <a:t>is</a:t>
            </a:r>
            <a:r>
              <a:rPr lang="en-US" sz="3600" dirty="0" smtClean="0"/>
              <a:t> here.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324600"/>
          </a:xfrm>
        </p:spPr>
        <p:txBody>
          <a:bodyPr/>
          <a:lstStyle/>
          <a:p>
            <a:r>
              <a:rPr lang="en-US" sz="4800" dirty="0" smtClean="0">
                <a:hlinkClick r:id="rId2"/>
              </a:rPr>
              <a:t>1Pe 4:6</a:t>
            </a:r>
            <a:r>
              <a:rPr lang="en-US" sz="4800" dirty="0" smtClean="0"/>
              <a:t> </a:t>
            </a:r>
          </a:p>
          <a:p>
            <a:r>
              <a:rPr lang="en-US" sz="4800" dirty="0" smtClean="0"/>
              <a:t>For, </a:t>
            </a:r>
            <a:r>
              <a:rPr lang="en-US" sz="4800" dirty="0" smtClean="0"/>
              <a:t>for this cause was the gospel preached also to them that are dead, that they might be judged according to men in the flesh, but live according to God in the spirit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400800"/>
          </a:xfrm>
        </p:spPr>
        <p:txBody>
          <a:bodyPr/>
          <a:lstStyle/>
          <a:p>
            <a:r>
              <a:rPr lang="en-US" sz="4800" dirty="0" smtClean="0">
                <a:hlinkClick r:id="rId2"/>
              </a:rPr>
              <a:t>Rev 1:18</a:t>
            </a:r>
            <a:endParaRPr lang="en-US" sz="4800" dirty="0" smtClean="0"/>
          </a:p>
          <a:p>
            <a:r>
              <a:rPr lang="en-US" sz="4800" dirty="0" smtClean="0"/>
              <a:t>I </a:t>
            </a:r>
            <a:r>
              <a:rPr lang="en-US" sz="4800" i="1" dirty="0" smtClean="0"/>
              <a:t>am</a:t>
            </a:r>
            <a:r>
              <a:rPr lang="en-US" sz="4800" dirty="0" smtClean="0"/>
              <a:t> he that </a:t>
            </a:r>
            <a:r>
              <a:rPr lang="en-US" sz="4800" dirty="0" err="1" smtClean="0"/>
              <a:t>liveth</a:t>
            </a:r>
            <a:r>
              <a:rPr lang="en-US" sz="4800" dirty="0" smtClean="0"/>
              <a:t>, and was dead; and, behold, I am alive for evermore, Amen; and have the keys of hell and of death.</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382000" cy="6324600"/>
          </a:xfrm>
        </p:spPr>
        <p:txBody>
          <a:bodyPr/>
          <a:lstStyle/>
          <a:p>
            <a:r>
              <a:rPr lang="en-US" sz="4800" dirty="0" smtClean="0">
                <a:hlinkClick r:id="rId2"/>
              </a:rPr>
              <a:t>Rev 2:7</a:t>
            </a:r>
            <a:r>
              <a:rPr lang="en-US" sz="4800" dirty="0" smtClean="0"/>
              <a:t> </a:t>
            </a:r>
          </a:p>
          <a:p>
            <a:r>
              <a:rPr lang="en-US" sz="4800" dirty="0" smtClean="0"/>
              <a:t>He </a:t>
            </a:r>
            <a:r>
              <a:rPr lang="en-US" sz="4800" dirty="0" smtClean="0"/>
              <a:t>that hath an ear, let him hear what the Spirit saith unto the churches; To him that </a:t>
            </a:r>
            <a:r>
              <a:rPr lang="en-US" sz="4800" dirty="0" err="1" smtClean="0"/>
              <a:t>overcometh</a:t>
            </a:r>
            <a:r>
              <a:rPr lang="en-US" sz="4800" dirty="0" smtClean="0"/>
              <a:t> will I give to eat of the tree of life, which is in the midst of the paradise of God.</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where was Jesus.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PMI5WBT0.jpg"/>
          <p:cNvPicPr>
            <a:picLocks noGrp="1" noChangeAspect="1"/>
          </p:cNvPicPr>
          <p:nvPr>
            <p:ph idx="1"/>
          </p:nvPr>
        </p:nvPicPr>
        <p:blipFill>
          <a:blip r:embed="rId2" cstate="print"/>
          <a:stretch>
            <a:fillRect/>
          </a:stretch>
        </p:blipFill>
        <p:spPr>
          <a:xfrm>
            <a:off x="-37114" y="0"/>
            <a:ext cx="9181114" cy="68580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lide_1.jpg"/>
          <p:cNvPicPr>
            <a:picLocks noGrp="1" noChangeAspect="1"/>
          </p:cNvPicPr>
          <p:nvPr>
            <p:ph idx="1"/>
          </p:nvPr>
        </p:nvPicPr>
        <p:blipFill>
          <a:blip r:embed="rId2" cstate="print"/>
          <a:stretch>
            <a:fillRect/>
          </a:stretch>
        </p:blipFill>
        <p:spPr>
          <a:xfrm>
            <a:off x="0" y="0"/>
            <a:ext cx="9143999" cy="83820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jesus-descended-hell.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event.gif"/>
          <p:cNvPicPr>
            <a:picLocks noGrp="1" noChangeAspect="1"/>
          </p:cNvPicPr>
          <p:nvPr>
            <p:ph idx="1"/>
          </p:nvPr>
        </p:nvPicPr>
        <p:blipFill>
          <a:blip r:embed="rId2" cstate="print"/>
          <a:stretch>
            <a:fillRect/>
          </a:stretch>
        </p:blipFill>
        <p:spPr>
          <a:xfrm>
            <a:off x="-34392" y="0"/>
            <a:ext cx="9178391" cy="6858000"/>
          </a:xfrm>
        </p:spPr>
      </p:pic>
      <p:sp>
        <p:nvSpPr>
          <p:cNvPr id="5" name="Rectangle 4"/>
          <p:cNvSpPr/>
          <p:nvPr/>
        </p:nvSpPr>
        <p:spPr>
          <a:xfrm>
            <a:off x="0" y="2590800"/>
            <a:ext cx="2590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2590800"/>
            <a:ext cx="2590800" cy="523220"/>
          </a:xfrm>
          <a:prstGeom prst="rect">
            <a:avLst/>
          </a:prstGeom>
          <a:noFill/>
        </p:spPr>
        <p:txBody>
          <a:bodyPr wrap="square" rtlCol="0">
            <a:spAutoFit/>
          </a:bodyPr>
          <a:lstStyle/>
          <a:p>
            <a:pPr algn="ctr"/>
            <a:r>
              <a:rPr lang="en-US" sz="2800" b="1" spc="600" dirty="0" smtClean="0">
                <a:solidFill>
                  <a:schemeClr val="bg1"/>
                </a:solidFill>
              </a:rPr>
              <a:t>Gulf Fixed</a:t>
            </a:r>
            <a:endParaRPr lang="en-US" sz="2800" b="1" spc="600" dirty="0">
              <a:solidFill>
                <a:schemeClr val="bg1"/>
              </a:solidFill>
            </a:endParaRPr>
          </a:p>
        </p:txBody>
      </p:sp>
      <p:sp>
        <p:nvSpPr>
          <p:cNvPr id="7" name="Oval 6"/>
          <p:cNvSpPr/>
          <p:nvPr/>
        </p:nvSpPr>
        <p:spPr>
          <a:xfrm>
            <a:off x="7162800" y="1447800"/>
            <a:ext cx="17526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7162800" y="1524000"/>
            <a:ext cx="1752600" cy="523220"/>
          </a:xfrm>
          <a:prstGeom prst="rect">
            <a:avLst/>
          </a:prstGeom>
          <a:noFill/>
        </p:spPr>
        <p:txBody>
          <a:bodyPr wrap="square" rtlCol="0">
            <a:spAutoFit/>
          </a:bodyPr>
          <a:lstStyle/>
          <a:p>
            <a:pPr algn="ctr"/>
            <a:r>
              <a:rPr lang="en-US" sz="2800" b="1" dirty="0" smtClean="0">
                <a:solidFill>
                  <a:schemeClr val="bg1"/>
                </a:solidFill>
              </a:rPr>
              <a:t>Paradise</a:t>
            </a:r>
            <a:endParaRPr lang="en-US" sz="2800" b="1" dirty="0">
              <a:solidFill>
                <a:schemeClr val="bg1"/>
              </a:solidFill>
            </a:endParaRPr>
          </a:p>
        </p:txBody>
      </p:sp>
      <p:sp>
        <p:nvSpPr>
          <p:cNvPr id="9" name="TextBox 8"/>
          <p:cNvSpPr txBox="1"/>
          <p:nvPr/>
        </p:nvSpPr>
        <p:spPr>
          <a:xfrm>
            <a:off x="0" y="457200"/>
            <a:ext cx="2438400" cy="430887"/>
          </a:xfrm>
          <a:prstGeom prst="rect">
            <a:avLst/>
          </a:prstGeom>
          <a:noFill/>
        </p:spPr>
        <p:txBody>
          <a:bodyPr wrap="square" rtlCol="0">
            <a:spAutoFit/>
          </a:bodyPr>
          <a:lstStyle/>
          <a:p>
            <a:pPr algn="ctr"/>
            <a:r>
              <a:rPr lang="en-US" sz="2200" b="1" dirty="0" smtClean="0"/>
              <a:t>Abraham’s Bosom</a:t>
            </a:r>
            <a:endParaRPr lang="en-US" sz="2200" b="1" dirty="0"/>
          </a:p>
        </p:txBody>
      </p:sp>
      <p:sp>
        <p:nvSpPr>
          <p:cNvPr id="10" name="TextBox 9"/>
          <p:cNvSpPr txBox="1"/>
          <p:nvPr/>
        </p:nvSpPr>
        <p:spPr>
          <a:xfrm>
            <a:off x="228600" y="4800600"/>
            <a:ext cx="2133600" cy="584775"/>
          </a:xfrm>
          <a:prstGeom prst="rect">
            <a:avLst/>
          </a:prstGeom>
          <a:noFill/>
        </p:spPr>
        <p:txBody>
          <a:bodyPr wrap="square" rtlCol="0">
            <a:spAutoFit/>
          </a:bodyPr>
          <a:lstStyle/>
          <a:p>
            <a:pPr algn="ctr"/>
            <a:r>
              <a:rPr lang="en-US" sz="3200" dirty="0" err="1" smtClean="0"/>
              <a:t>Tartarus</a:t>
            </a:r>
            <a:endParaRPr lang="en-U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keys2.gif"/>
          <p:cNvPicPr>
            <a:picLocks noGrp="1" noChangeAspect="1"/>
          </p:cNvPicPr>
          <p:nvPr>
            <p:ph idx="1"/>
          </p:nvPr>
        </p:nvPicPr>
        <p:blipFill>
          <a:blip r:embed="rId2" cstate="print"/>
          <a:stretch>
            <a:fillRect/>
          </a:stretch>
        </p:blipFill>
        <p:spPr>
          <a:xfrm>
            <a:off x="24845" y="0"/>
            <a:ext cx="9119155" cy="6841137"/>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a:bodyPr>
          <a:lstStyle/>
          <a:p>
            <a:r>
              <a:rPr lang="en-US" sz="4400" dirty="0" smtClean="0">
                <a:hlinkClick r:id="rId2"/>
              </a:rPr>
              <a:t>Mat 27:50</a:t>
            </a:r>
            <a:r>
              <a:rPr lang="en-US" sz="4400" dirty="0" smtClean="0"/>
              <a:t> </a:t>
            </a:r>
          </a:p>
          <a:p>
            <a:r>
              <a:rPr lang="en-US" sz="4400" dirty="0" smtClean="0"/>
              <a:t>Jesus, when he had cried again with a loud voice, yielded up the ghost.</a:t>
            </a:r>
          </a:p>
          <a:p>
            <a:r>
              <a:rPr lang="en-US" sz="4400" dirty="0" smtClean="0">
                <a:hlinkClick r:id="rId3"/>
              </a:rPr>
              <a:t>Mat 27:51</a:t>
            </a:r>
            <a:r>
              <a:rPr lang="en-US" sz="4400" dirty="0" smtClean="0"/>
              <a:t> </a:t>
            </a:r>
          </a:p>
          <a:p>
            <a:r>
              <a:rPr lang="en-US" sz="4400" dirty="0" smtClean="0"/>
              <a:t>And, behold, the veil of the temple was rent in twain from the top to the bottom; and the earth did quake, and the rocks rent;</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nothing.png"/>
          <p:cNvPicPr>
            <a:picLocks noGrp="1" noChangeAspect="1"/>
          </p:cNvPicPr>
          <p:nvPr>
            <p:ph idx="1"/>
          </p:nvPr>
        </p:nvPicPr>
        <p:blipFill>
          <a:blip r:embed="rId2" cstate="print"/>
          <a:stretch>
            <a:fillRect/>
          </a:stretch>
        </p:blipFill>
        <p:spPr>
          <a:xfrm>
            <a:off x="0" y="-23018"/>
            <a:ext cx="9144000" cy="6934199"/>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OV44HGTK.jpg"/>
          <p:cNvPicPr>
            <a:picLocks noGrp="1" noChangeAspect="1"/>
          </p:cNvPicPr>
          <p:nvPr>
            <p:ph idx="1"/>
          </p:nvPr>
        </p:nvPicPr>
        <p:blipFill>
          <a:blip r:embed="rId2" cstate="print"/>
          <a:stretch>
            <a:fillRect/>
          </a:stretch>
        </p:blipFill>
        <p:spPr>
          <a:xfrm>
            <a:off x="-5863" y="-228600"/>
            <a:ext cx="9167447" cy="7086600"/>
          </a:xfr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V63GZU8Y.jpg"/>
          <p:cNvPicPr>
            <a:picLocks noGrp="1" noChangeAspect="1"/>
          </p:cNvPicPr>
          <p:nvPr>
            <p:ph idx="1"/>
          </p:nvPr>
        </p:nvPicPr>
        <p:blipFill>
          <a:blip r:embed="rId2" cstate="print"/>
          <a:stretch>
            <a:fillRect/>
          </a:stretch>
        </p:blipFill>
        <p:spPr>
          <a:xfrm>
            <a:off x="0" y="0"/>
            <a:ext cx="9144000" cy="6849174"/>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lstStyle/>
          <a:p>
            <a:r>
              <a:rPr lang="en-US" sz="4400" dirty="0" smtClean="0">
                <a:hlinkClick r:id="rId2"/>
              </a:rPr>
              <a:t>Mat 27:52</a:t>
            </a:r>
            <a:r>
              <a:rPr lang="en-US" sz="4400" dirty="0" smtClean="0"/>
              <a:t> </a:t>
            </a:r>
          </a:p>
          <a:p>
            <a:r>
              <a:rPr lang="en-US" sz="4400" dirty="0" smtClean="0"/>
              <a:t>And the graves were opened; and many bodies of the saints which slept arose,</a:t>
            </a:r>
          </a:p>
          <a:p>
            <a:r>
              <a:rPr lang="en-US" sz="4400" dirty="0" smtClean="0">
                <a:hlinkClick r:id="rId3"/>
              </a:rPr>
              <a:t>Mat 27:53</a:t>
            </a:r>
            <a:r>
              <a:rPr lang="en-US" sz="4400" dirty="0" smtClean="0"/>
              <a:t> </a:t>
            </a:r>
          </a:p>
          <a:p>
            <a:r>
              <a:rPr lang="en-US" sz="4400" dirty="0" smtClean="0"/>
              <a:t>And came out of the graves after his resurrection, and went into the holy city, and appeared unto many.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248400"/>
          </a:xfrm>
        </p:spPr>
        <p:txBody>
          <a:bodyPr/>
          <a:lstStyle/>
          <a:p>
            <a:r>
              <a:rPr lang="en-US" sz="5400" dirty="0" smtClean="0">
                <a:hlinkClick r:id="rId2"/>
              </a:rPr>
              <a:t>Mat 28:18</a:t>
            </a:r>
            <a:r>
              <a:rPr lang="en-US" sz="5400" dirty="0" smtClean="0"/>
              <a:t> </a:t>
            </a:r>
          </a:p>
          <a:p>
            <a:r>
              <a:rPr lang="en-US" sz="5400" dirty="0" smtClean="0"/>
              <a:t>And Jesus came and </a:t>
            </a:r>
            <a:r>
              <a:rPr lang="en-US" sz="5400" dirty="0" err="1" smtClean="0"/>
              <a:t>spake</a:t>
            </a:r>
            <a:r>
              <a:rPr lang="en-US" sz="5400" dirty="0" smtClean="0"/>
              <a:t> unto them, saying, All power is given unto me in heaven and in earth.</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228600" y="304800"/>
            <a:ext cx="8610600" cy="6248400"/>
          </a:xfrm>
        </p:spPr>
        <p:txBody>
          <a:bodyPr>
            <a:normAutofit lnSpcReduction="10000"/>
          </a:bodyPr>
          <a:lstStyle/>
          <a:p>
            <a:r>
              <a:rPr lang="en-US" sz="4400" dirty="0" smtClean="0">
                <a:hlinkClick r:id="rId2"/>
              </a:rPr>
              <a:t>Eph 4:8</a:t>
            </a:r>
            <a:r>
              <a:rPr lang="en-US" sz="4400" dirty="0" smtClean="0"/>
              <a:t> </a:t>
            </a:r>
          </a:p>
          <a:p>
            <a:r>
              <a:rPr lang="en-US" sz="4400" dirty="0" smtClean="0"/>
              <a:t>Wherefore he saith, When he ascended up on high, he led captivity captive, and gave gifts unto men.</a:t>
            </a:r>
          </a:p>
          <a:p>
            <a:r>
              <a:rPr lang="en-US" sz="4400" dirty="0" smtClean="0">
                <a:hlinkClick r:id="rId3"/>
              </a:rPr>
              <a:t>Eph 4:9</a:t>
            </a:r>
            <a:r>
              <a:rPr lang="en-US" sz="4400" dirty="0" smtClean="0"/>
              <a:t> </a:t>
            </a:r>
          </a:p>
          <a:p>
            <a:r>
              <a:rPr lang="en-US" sz="4400" dirty="0" smtClean="0"/>
              <a:t>(Now that he ascended, what is it but that he also descended first into the lower parts of the earth?</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382000" cy="6400800"/>
          </a:xfrm>
        </p:spPr>
        <p:txBody>
          <a:bodyPr/>
          <a:lstStyle/>
          <a:p>
            <a:r>
              <a:rPr lang="en-US" sz="5400" dirty="0" smtClean="0">
                <a:hlinkClick r:id="rId2"/>
              </a:rPr>
              <a:t>Eph 4:10</a:t>
            </a:r>
            <a:r>
              <a:rPr lang="en-US" sz="5400" dirty="0" smtClean="0"/>
              <a:t> </a:t>
            </a:r>
          </a:p>
          <a:p>
            <a:r>
              <a:rPr lang="en-US" sz="5400" dirty="0" smtClean="0"/>
              <a:t>He that descended is the same also that ascended up far above all heavens, that he might fill all things.)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77000"/>
          </a:xfrm>
        </p:spPr>
        <p:txBody>
          <a:bodyPr/>
          <a:lstStyle/>
          <a:p>
            <a:r>
              <a:rPr lang="en-US" sz="4400" dirty="0" smtClean="0">
                <a:hlinkClick r:id="rId2"/>
              </a:rPr>
              <a:t>Act 2:26</a:t>
            </a:r>
            <a:r>
              <a:rPr lang="en-US" sz="4400" dirty="0" smtClean="0"/>
              <a:t> </a:t>
            </a:r>
          </a:p>
          <a:p>
            <a:r>
              <a:rPr lang="en-US" sz="4400" dirty="0" smtClean="0"/>
              <a:t>Therefore did my heart rejoice, and my tongue was glad; moreover also my flesh shall rest in hope:</a:t>
            </a:r>
          </a:p>
          <a:p>
            <a:r>
              <a:rPr lang="en-US" sz="4400" dirty="0" smtClean="0">
                <a:hlinkClick r:id="rId3"/>
              </a:rPr>
              <a:t>Act 2:27</a:t>
            </a:r>
            <a:r>
              <a:rPr lang="en-US" sz="4400" dirty="0" smtClean="0"/>
              <a:t> </a:t>
            </a:r>
          </a:p>
          <a:p>
            <a:r>
              <a:rPr lang="en-US" sz="4400" dirty="0" smtClean="0"/>
              <a:t>Because thou wilt not leave my soul in hell, neither wilt thou suffer </a:t>
            </a:r>
            <a:r>
              <a:rPr lang="en-US" sz="4400" dirty="0" err="1" smtClean="0"/>
              <a:t>thine</a:t>
            </a:r>
            <a:r>
              <a:rPr lang="en-US" sz="4400" dirty="0" smtClean="0"/>
              <a:t> Holy One to see corruption.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6400800"/>
          </a:xfrm>
        </p:spPr>
        <p:txBody>
          <a:bodyPr>
            <a:normAutofit/>
          </a:bodyPr>
          <a:lstStyle/>
          <a:p>
            <a:r>
              <a:rPr lang="en-US" sz="4000" dirty="0" smtClean="0">
                <a:hlinkClick r:id="rId2"/>
              </a:rPr>
              <a:t>1Pe 3:19</a:t>
            </a:r>
            <a:r>
              <a:rPr lang="en-US" sz="4000" dirty="0" smtClean="0"/>
              <a:t> </a:t>
            </a:r>
          </a:p>
          <a:p>
            <a:r>
              <a:rPr lang="en-US" sz="4000" dirty="0" smtClean="0"/>
              <a:t>By which also he went and preached unto the spirits in prison;</a:t>
            </a:r>
          </a:p>
          <a:p>
            <a:r>
              <a:rPr lang="en-US" sz="4000" dirty="0" smtClean="0">
                <a:hlinkClick r:id="rId3"/>
              </a:rPr>
              <a:t>1Pe 3:20</a:t>
            </a:r>
            <a:r>
              <a:rPr lang="en-US" sz="4000" dirty="0" smtClean="0"/>
              <a:t> </a:t>
            </a:r>
          </a:p>
          <a:p>
            <a:r>
              <a:rPr lang="en-US" sz="4000" dirty="0" smtClean="0"/>
              <a:t>Which sometime were disobedient, when once the longsuffering of God waited in the days of Noah, while the ark was a preparing, wherein few, that is, eight souls were saved by water.</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400800"/>
          </a:xfrm>
        </p:spPr>
        <p:txBody>
          <a:bodyPr>
            <a:normAutofit/>
          </a:bodyPr>
          <a:lstStyle/>
          <a:p>
            <a:r>
              <a:rPr lang="en-US" sz="3600" dirty="0" smtClean="0">
                <a:hlinkClick r:id="rId2"/>
              </a:rPr>
              <a:t>1Pe 3:21</a:t>
            </a:r>
            <a:r>
              <a:rPr lang="en-US" sz="3600" dirty="0" smtClean="0"/>
              <a:t> </a:t>
            </a:r>
          </a:p>
          <a:p>
            <a:r>
              <a:rPr lang="en-US" sz="3600" dirty="0" smtClean="0"/>
              <a:t>The like figure whereunto </a:t>
            </a:r>
            <a:r>
              <a:rPr lang="en-US" sz="3600" i="1" dirty="0" smtClean="0"/>
              <a:t>even</a:t>
            </a:r>
            <a:r>
              <a:rPr lang="en-US" sz="3600" dirty="0" smtClean="0"/>
              <a:t> baptism doth also now save us (not the putting away of the filth of the flesh, but the answer of a good conscience toward God,) by the resurrection of Jesus Christ:</a:t>
            </a:r>
          </a:p>
          <a:p>
            <a:r>
              <a:rPr lang="en-US" sz="3600" dirty="0" smtClean="0">
                <a:hlinkClick r:id="rId3"/>
              </a:rPr>
              <a:t>1Pe 3:22</a:t>
            </a:r>
            <a:r>
              <a:rPr lang="en-US" sz="3600" dirty="0" smtClean="0"/>
              <a:t> </a:t>
            </a:r>
          </a:p>
          <a:p>
            <a:r>
              <a:rPr lang="en-US" sz="3600" dirty="0" smtClean="0"/>
              <a:t>Who is gone into heaven, and is on the right hand of God; angels and authorities and powers being made subject unto him.</a:t>
            </a:r>
          </a:p>
          <a:p>
            <a:endParaRPr lang="en-US" dirty="0"/>
          </a:p>
        </p:txBody>
      </p:sp>
    </p:spTree>
  </p:cSld>
  <p:clrMapOvr>
    <a:masterClrMapping/>
  </p:clrMapOvr>
</p:sld>
</file>

<file path=ppt/theme/theme1.xml><?xml version="1.0" encoding="utf-8"?>
<a:theme xmlns:a="http://schemas.openxmlformats.org/drawingml/2006/main" name="Office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568</Words>
  <Application>Microsoft Office PowerPoint</Application>
  <PresentationFormat>On-screen Show (4:3)</PresentationFormat>
  <Paragraphs>44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Death, Hell &amp; the Grave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Death, Hell &amp; the Grave</dc:title>
  <dc:creator>Lisa</dc:creator>
  <cp:lastModifiedBy>Lisa</cp:lastModifiedBy>
  <cp:revision>9</cp:revision>
  <dcterms:created xsi:type="dcterms:W3CDTF">2017-04-16T01:29:25Z</dcterms:created>
  <dcterms:modified xsi:type="dcterms:W3CDTF">2017-04-16T13:34:25Z</dcterms:modified>
</cp:coreProperties>
</file>