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75" r:id="rId3"/>
    <p:sldId id="265" r:id="rId4"/>
    <p:sldId id="257" r:id="rId5"/>
    <p:sldId id="258" r:id="rId6"/>
    <p:sldId id="263" r:id="rId7"/>
    <p:sldId id="264" r:id="rId8"/>
    <p:sldId id="259" r:id="rId9"/>
    <p:sldId id="272" r:id="rId10"/>
    <p:sldId id="262" r:id="rId11"/>
    <p:sldId id="261" r:id="rId12"/>
    <p:sldId id="270" r:id="rId13"/>
    <p:sldId id="268" r:id="rId14"/>
    <p:sldId id="266" r:id="rId15"/>
    <p:sldId id="267" r:id="rId16"/>
    <p:sldId id="288" r:id="rId17"/>
    <p:sldId id="289" r:id="rId18"/>
    <p:sldId id="269" r:id="rId19"/>
    <p:sldId id="260" r:id="rId20"/>
    <p:sldId id="306" r:id="rId21"/>
    <p:sldId id="274" r:id="rId22"/>
    <p:sldId id="283" r:id="rId23"/>
    <p:sldId id="307" r:id="rId24"/>
    <p:sldId id="290" r:id="rId25"/>
    <p:sldId id="284" r:id="rId26"/>
    <p:sldId id="287" r:id="rId27"/>
    <p:sldId id="294" r:id="rId28"/>
    <p:sldId id="300" r:id="rId29"/>
    <p:sldId id="295" r:id="rId30"/>
    <p:sldId id="308" r:id="rId31"/>
    <p:sldId id="296" r:id="rId32"/>
    <p:sldId id="309" r:id="rId33"/>
    <p:sldId id="291" r:id="rId34"/>
    <p:sldId id="292" r:id="rId35"/>
    <p:sldId id="293" r:id="rId36"/>
    <p:sldId id="285" r:id="rId37"/>
    <p:sldId id="302" r:id="rId38"/>
    <p:sldId id="281" r:id="rId39"/>
    <p:sldId id="299" r:id="rId40"/>
    <p:sldId id="279" r:id="rId41"/>
    <p:sldId id="298" r:id="rId42"/>
    <p:sldId id="273" r:id="rId43"/>
    <p:sldId id="303" r:id="rId44"/>
    <p:sldId id="305" r:id="rId45"/>
    <p:sldId id="30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94660"/>
  </p:normalViewPr>
  <p:slideViewPr>
    <p:cSldViewPr>
      <p:cViewPr>
        <p:scale>
          <a:sx n="66" d="100"/>
          <a:sy n="66" d="100"/>
        </p:scale>
        <p:origin x="-1188" y="-42"/>
      </p:cViewPr>
      <p:guideLst>
        <p:guide orient="horz" pos="2160"/>
        <p:guide pos="2880"/>
      </p:guideLst>
    </p:cSldViewPr>
  </p:slideViewPr>
  <p:notesTextViewPr>
    <p:cViewPr>
      <p:scale>
        <a:sx n="125" d="100"/>
        <a:sy n="125"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5B6566-600B-43A0-9372-20A5EAC074C4}" type="datetimeFigureOut">
              <a:rPr lang="en-US" smtClean="0"/>
              <a:pPr/>
              <a:t>8/26/2018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94A0F-C826-4E19-8A27-0E0783E0B3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B94A0F-C826-4E19-8A27-0E0783E0B335}"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1578B2-DB1E-4D74-A5C4-2176D693D9ED}" type="datetimeFigureOut">
              <a:rPr lang="en-US" smtClean="0"/>
              <a:pPr/>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2F1D3-56F3-4C8F-A77A-CE020878FD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578B2-DB1E-4D74-A5C4-2176D693D9ED}" type="datetimeFigureOut">
              <a:rPr lang="en-US" smtClean="0"/>
              <a:pPr/>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2F1D3-56F3-4C8F-A77A-CE020878FD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578B2-DB1E-4D74-A5C4-2176D693D9ED}" type="datetimeFigureOut">
              <a:rPr lang="en-US" smtClean="0"/>
              <a:pPr/>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2F1D3-56F3-4C8F-A77A-CE020878FD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578B2-DB1E-4D74-A5C4-2176D693D9ED}" type="datetimeFigureOut">
              <a:rPr lang="en-US" smtClean="0"/>
              <a:pPr/>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2F1D3-56F3-4C8F-A77A-CE020878FD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1578B2-DB1E-4D74-A5C4-2176D693D9ED}" type="datetimeFigureOut">
              <a:rPr lang="en-US" smtClean="0"/>
              <a:pPr/>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2F1D3-56F3-4C8F-A77A-CE020878FD4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1578B2-DB1E-4D74-A5C4-2176D693D9ED}" type="datetimeFigureOut">
              <a:rPr lang="en-US" smtClean="0"/>
              <a:pPr/>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2F1D3-56F3-4C8F-A77A-CE020878FD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1578B2-DB1E-4D74-A5C4-2176D693D9ED}" type="datetimeFigureOut">
              <a:rPr lang="en-US" smtClean="0"/>
              <a:pPr/>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62F1D3-56F3-4C8F-A77A-CE020878FD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1578B2-DB1E-4D74-A5C4-2176D693D9ED}" type="datetimeFigureOut">
              <a:rPr lang="en-US" smtClean="0"/>
              <a:pPr/>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62F1D3-56F3-4C8F-A77A-CE020878FD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578B2-DB1E-4D74-A5C4-2176D693D9ED}" type="datetimeFigureOut">
              <a:rPr lang="en-US" smtClean="0"/>
              <a:pPr/>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62F1D3-56F3-4C8F-A77A-CE020878FD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1578B2-DB1E-4D74-A5C4-2176D693D9ED}" type="datetimeFigureOut">
              <a:rPr lang="en-US" smtClean="0"/>
              <a:pPr/>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2F1D3-56F3-4C8F-A77A-CE020878FD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1578B2-DB1E-4D74-A5C4-2176D693D9ED}" type="datetimeFigureOut">
              <a:rPr lang="en-US" smtClean="0"/>
              <a:pPr/>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2F1D3-56F3-4C8F-A77A-CE020878FD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578B2-DB1E-4D74-A5C4-2176D693D9ED}" type="datetimeFigureOut">
              <a:rPr lang="en-US" smtClean="0"/>
              <a:pPr/>
              <a:t>8/26/2018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2F1D3-56F3-4C8F-A77A-CE020878FD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blueletterbible.org/nkjv/est/3/5/s_429005"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blueletterbible.org/nkjv/est/3/6/s_429006"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blueletterbible.org/nkjv/est/3/7/s_42900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blueletterbible.org/nkjv/est/3/8/s_42900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blueletterbible.org/nkjv/est/3/9/s_42900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lueletterbible.org/nkjv/est/3/11/s_429011" TargetMode="External"/><Relationship Id="rId2" Type="http://schemas.openxmlformats.org/officeDocument/2006/relationships/hyperlink" Target="https://www.blueletterbible.org/nkjv/est/3/10/s_42901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urge.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5867400"/>
          </a:xfrm>
        </p:spPr>
        <p:txBody>
          <a:bodyPr>
            <a:normAutofit/>
          </a:bodyPr>
          <a:lstStyle/>
          <a:p>
            <a:r>
              <a:rPr lang="en-US" sz="4400" dirty="0" smtClean="0"/>
              <a:t>The Purge is set forth in a future dystrophic America. </a:t>
            </a:r>
          </a:p>
          <a:p>
            <a:r>
              <a:rPr lang="en-US" sz="4400" dirty="0" smtClean="0"/>
              <a:t>Dystopia – Greek meaning “bad place”</a:t>
            </a:r>
          </a:p>
          <a:p>
            <a:r>
              <a:rPr lang="en-US" sz="4400" dirty="0" smtClean="0"/>
              <a:t>Associated with a catastrophic or cataclysmic decline in society</a:t>
            </a:r>
          </a:p>
          <a:p>
            <a:r>
              <a:rPr lang="en-US" sz="4400" dirty="0" smtClean="0"/>
              <a:t>Societies </a:t>
            </a:r>
            <a:r>
              <a:rPr lang="en-US" sz="4400" dirty="0"/>
              <a:t>in an advanced state of collapse and disintegration</a:t>
            </a:r>
            <a:endParaRPr lang="en-US" sz="4400" dirty="0" smtClean="0"/>
          </a:p>
          <a:p>
            <a:endParaRPr lang="en-US" dirty="0"/>
          </a:p>
        </p:txBody>
      </p:sp>
      <p:sp>
        <p:nvSpPr>
          <p:cNvPr id="4" name="TextBox 3"/>
          <p:cNvSpPr txBox="1"/>
          <p:nvPr/>
        </p:nvSpPr>
        <p:spPr>
          <a:xfrm>
            <a:off x="381000" y="6324600"/>
            <a:ext cx="8458200" cy="369332"/>
          </a:xfrm>
          <a:prstGeom prst="rect">
            <a:avLst/>
          </a:prstGeom>
          <a:noFill/>
        </p:spPr>
        <p:txBody>
          <a:bodyPr wrap="square" rtlCol="0">
            <a:spAutoFit/>
          </a:bodyPr>
          <a:lstStyle/>
          <a:p>
            <a:r>
              <a:rPr lang="en-US" dirty="0" smtClean="0"/>
              <a:t>Dystopia, Wikipedia</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248400"/>
          </a:xfrm>
        </p:spPr>
        <p:txBody>
          <a:bodyPr/>
          <a:lstStyle/>
          <a:p>
            <a:r>
              <a:rPr lang="en-US" sz="4000" dirty="0" smtClean="0"/>
              <a:t>Class systems - Poor against the Rich</a:t>
            </a:r>
          </a:p>
          <a:p>
            <a:r>
              <a:rPr lang="en-US" sz="4000" dirty="0" smtClean="0"/>
              <a:t>Families turning on their own members</a:t>
            </a:r>
          </a:p>
          <a:p>
            <a:r>
              <a:rPr lang="en-US" sz="4000" dirty="0" smtClean="0"/>
              <a:t>Religions eliminating the competition</a:t>
            </a:r>
          </a:p>
          <a:p>
            <a:r>
              <a:rPr lang="en-US" sz="4000" dirty="0" smtClean="0"/>
              <a:t>Racial Bias – White against Black and other minorities</a:t>
            </a:r>
          </a:p>
          <a:p>
            <a:r>
              <a:rPr lang="en-US" sz="4000" dirty="0" smtClean="0"/>
              <a:t>Government – thins out the population of the worst citizens</a:t>
            </a:r>
          </a:p>
          <a:p>
            <a:r>
              <a:rPr lang="en-US" sz="4000" dirty="0" smtClean="0"/>
              <a:t>Sick, mentally ill, criminals, drug users, uneducated, minorities, aliens, etc.</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sz="4000" dirty="0" smtClean="0"/>
              <a:t>A national holiday </a:t>
            </a:r>
            <a:r>
              <a:rPr lang="en-US" sz="4000" dirty="0"/>
              <a:t>created to let out all the anger </a:t>
            </a:r>
            <a:r>
              <a:rPr lang="en-US" sz="4000" dirty="0" smtClean="0"/>
              <a:t>and </a:t>
            </a:r>
            <a:r>
              <a:rPr lang="en-US" sz="4000" dirty="0"/>
              <a:t>hatred </a:t>
            </a:r>
            <a:r>
              <a:rPr lang="en-US" sz="4000" dirty="0" smtClean="0"/>
              <a:t>bottled </a:t>
            </a:r>
            <a:r>
              <a:rPr lang="en-US" sz="4000" dirty="0"/>
              <a:t>up by </a:t>
            </a:r>
            <a:r>
              <a:rPr lang="en-US" sz="4000" dirty="0" smtClean="0"/>
              <a:t>Americans.</a:t>
            </a:r>
          </a:p>
          <a:p>
            <a:r>
              <a:rPr lang="en-US" sz="4000" dirty="0"/>
              <a:t>The event not only lowers crime rates throughout the rest of the year, but also functions as a financial device—the increased sale of </a:t>
            </a:r>
            <a:r>
              <a:rPr lang="en-US" sz="4000" dirty="0" smtClean="0"/>
              <a:t>weapons</a:t>
            </a:r>
          </a:p>
          <a:p>
            <a:endParaRPr lang="en-US" dirty="0"/>
          </a:p>
        </p:txBody>
      </p:sp>
      <p:sp>
        <p:nvSpPr>
          <p:cNvPr id="4" name="TextBox 3"/>
          <p:cNvSpPr txBox="1"/>
          <p:nvPr/>
        </p:nvSpPr>
        <p:spPr>
          <a:xfrm>
            <a:off x="609600" y="6324600"/>
            <a:ext cx="8077200" cy="369332"/>
          </a:xfrm>
          <a:prstGeom prst="rect">
            <a:avLst/>
          </a:prstGeom>
          <a:noFill/>
        </p:spPr>
        <p:txBody>
          <a:bodyPr wrap="square" rtlCol="0">
            <a:spAutoFit/>
          </a:bodyPr>
          <a:lstStyle/>
          <a:p>
            <a:r>
              <a:rPr lang="en-US" dirty="0" smtClean="0"/>
              <a:t>https://www.gq.com/story/american-horror-stories-the-purge-election-year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topia dystopia.jpg"/>
          <p:cNvPicPr>
            <a:picLocks noGrp="1" noChangeAspect="1"/>
          </p:cNvPicPr>
          <p:nvPr>
            <p:ph idx="1"/>
          </p:nvPr>
        </p:nvPicPr>
        <p:blipFill>
          <a:blip r:embed="rId2" cstate="print"/>
          <a:stretch>
            <a:fillRect/>
          </a:stretch>
        </p:blipFill>
        <p:spPr>
          <a:xfrm>
            <a:off x="1960" y="0"/>
            <a:ext cx="9086397" cy="6858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topia.jpg"/>
          <p:cNvPicPr>
            <a:picLocks noGrp="1" noChangeAspect="1"/>
          </p:cNvPicPr>
          <p:nvPr>
            <p:ph idx="1"/>
          </p:nvPr>
        </p:nvPicPr>
        <p:blipFill>
          <a:blip r:embed="rId2" cstate="print"/>
          <a:stretch>
            <a:fillRect/>
          </a:stretch>
        </p:blipFill>
        <p:spPr>
          <a:xfrm>
            <a:off x="-1" y="0"/>
            <a:ext cx="9144001" cy="6858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ystopia.jpg"/>
          <p:cNvPicPr>
            <a:picLocks noGrp="1" noChangeAspect="1"/>
          </p:cNvPicPr>
          <p:nvPr>
            <p:ph idx="1"/>
          </p:nvPr>
        </p:nvPicPr>
        <p:blipFill>
          <a:blip r:embed="rId2" cstate="print"/>
          <a:stretch>
            <a:fillRect/>
          </a:stretch>
        </p:blipFill>
        <p:spPr>
          <a:xfrm>
            <a:off x="-61300" y="0"/>
            <a:ext cx="9205300" cy="6858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5400" b="1" dirty="0" smtClean="0"/>
              <a:t>Also called Ethnic Cleansing</a:t>
            </a:r>
            <a:endParaRPr lang="en-US" sz="5400" b="1" dirty="0"/>
          </a:p>
        </p:txBody>
      </p:sp>
      <p:pic>
        <p:nvPicPr>
          <p:cNvPr id="4" name="Content Placeholder 3" descr="ethnic cleansing.png"/>
          <p:cNvPicPr>
            <a:picLocks noGrp="1" noChangeAspect="1"/>
          </p:cNvPicPr>
          <p:nvPr>
            <p:ph idx="1"/>
          </p:nvPr>
        </p:nvPicPr>
        <p:blipFill>
          <a:blip r:embed="rId2" cstate="print"/>
          <a:stretch>
            <a:fillRect/>
          </a:stretch>
        </p:blipFill>
        <p:spPr>
          <a:xfrm>
            <a:off x="381000" y="990599"/>
            <a:ext cx="8305800" cy="5867401"/>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9DY3YJ39.jpg"/>
          <p:cNvPicPr>
            <a:picLocks noGrp="1" noChangeAspect="1"/>
          </p:cNvPicPr>
          <p:nvPr>
            <p:ph idx="1"/>
          </p:nvPr>
        </p:nvPicPr>
        <p:blipFill>
          <a:blip r:embed="rId2" cstate="print"/>
          <a:stretch>
            <a:fillRect/>
          </a:stretch>
        </p:blipFill>
        <p:spPr>
          <a:xfrm>
            <a:off x="24840" y="588"/>
            <a:ext cx="9119160" cy="6830568"/>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6S2A5C7Y.jpg"/>
          <p:cNvPicPr>
            <a:picLocks noGrp="1" noChangeAspect="1"/>
          </p:cNvPicPr>
          <p:nvPr>
            <p:ph idx="1"/>
          </p:nvPr>
        </p:nvPicPr>
        <p:blipFill>
          <a:blip r:embed="rId2" cstate="print"/>
          <a:stretch>
            <a:fillRect/>
          </a:stretch>
        </p:blipFill>
        <p:spPr>
          <a:xfrm>
            <a:off x="17140" y="0"/>
            <a:ext cx="9126860" cy="6560986"/>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purge-poster-exclusive-craveonline-hd.jpg"/>
          <p:cNvPicPr>
            <a:picLocks noGrp="1" noChangeAspect="1"/>
          </p:cNvPicPr>
          <p:nvPr>
            <p:ph idx="1"/>
          </p:nvPr>
        </p:nvPicPr>
        <p:blipFill>
          <a:blip r:embed="rId2" cstate="print"/>
          <a:stretch>
            <a:fillRect/>
          </a:stretch>
        </p:blipFill>
        <p:spPr>
          <a:xfrm>
            <a:off x="1828800" y="0"/>
            <a:ext cx="5257799" cy="6858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sther.jpg"/>
          <p:cNvPicPr>
            <a:picLocks noGrp="1" noChangeAspect="1"/>
          </p:cNvPicPr>
          <p:nvPr>
            <p:ph idx="1"/>
          </p:nvPr>
        </p:nvPicPr>
        <p:blipFill>
          <a:blip r:embed="rId2" cstate="print"/>
          <a:stretch>
            <a:fillRect/>
          </a:stretch>
        </p:blipFill>
        <p:spPr>
          <a:xfrm>
            <a:off x="0" y="0"/>
            <a:ext cx="9144000" cy="6804225"/>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purge-evil-takes-many-forms-the-purge-4-will-5677431.png"/>
          <p:cNvPicPr>
            <a:picLocks noGrp="1" noChangeAspect="1"/>
          </p:cNvPicPr>
          <p:nvPr>
            <p:ph idx="1"/>
          </p:nvPr>
        </p:nvPicPr>
        <p:blipFill>
          <a:blip r:embed="rId2" cstate="print"/>
          <a:srcRect b="24035"/>
          <a:stretch>
            <a:fillRect/>
          </a:stretch>
        </p:blipFill>
        <p:spPr>
          <a:xfrm>
            <a:off x="1981200" y="0"/>
            <a:ext cx="5334000" cy="6888344"/>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019800"/>
          </a:xfrm>
        </p:spPr>
        <p:txBody>
          <a:bodyPr/>
          <a:lstStyle/>
          <a:p>
            <a:r>
              <a:rPr lang="en-US" sz="4000" dirty="0" smtClean="0"/>
              <a:t>Haman – Created the law allowing the purge of the Jews from Persia, Iran.</a:t>
            </a:r>
          </a:p>
          <a:p>
            <a:r>
              <a:rPr lang="en-US" sz="4000" dirty="0" smtClean="0"/>
              <a:t>Mordecai – Uncle to Queen Esther, the focus of Haman’s rage and hatred.</a:t>
            </a:r>
          </a:p>
          <a:p>
            <a:r>
              <a:rPr lang="en-US" sz="4000" dirty="0" smtClean="0"/>
              <a:t>Queen Esther – Jewish girl Hadassah, Niece of Mordicai, took the place of Queen </a:t>
            </a:r>
            <a:r>
              <a:rPr lang="en-US" sz="4000" dirty="0" err="1" smtClean="0"/>
              <a:t>Vashti</a:t>
            </a:r>
            <a:endParaRPr lang="en-US" sz="4000" dirty="0" smtClean="0"/>
          </a:p>
          <a:p>
            <a:r>
              <a:rPr lang="en-US" sz="4000" dirty="0" smtClean="0"/>
              <a:t>King Ahasuerus – King of 127 provinces from India to Ethiopia</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IV7ZGI27.jpg"/>
          <p:cNvPicPr>
            <a:picLocks noGrp="1" noChangeAspect="1"/>
          </p:cNvPicPr>
          <p:nvPr>
            <p:ph idx="1"/>
          </p:nvPr>
        </p:nvPicPr>
        <p:blipFill>
          <a:blip r:embed="rId2" cstate="print"/>
          <a:stretch>
            <a:fillRect/>
          </a:stretch>
        </p:blipFill>
        <p:spPr>
          <a:xfrm>
            <a:off x="228600" y="1077330"/>
            <a:ext cx="8686800" cy="5780670"/>
          </a:xfrm>
        </p:spPr>
      </p:pic>
      <p:sp>
        <p:nvSpPr>
          <p:cNvPr id="3" name="TextBox 2"/>
          <p:cNvSpPr txBox="1"/>
          <p:nvPr/>
        </p:nvSpPr>
        <p:spPr>
          <a:xfrm>
            <a:off x="685800" y="228600"/>
            <a:ext cx="7696200" cy="830997"/>
          </a:xfrm>
          <a:prstGeom prst="rect">
            <a:avLst/>
          </a:prstGeom>
          <a:noFill/>
        </p:spPr>
        <p:txBody>
          <a:bodyPr wrap="square" rtlCol="0">
            <a:spAutoFit/>
          </a:bodyPr>
          <a:lstStyle/>
          <a:p>
            <a:pPr algn="ctr"/>
            <a:r>
              <a:rPr lang="en-US" sz="4800" b="1" dirty="0" smtClean="0"/>
              <a:t>King Ahasuerus or Artaxerxes</a:t>
            </a:r>
            <a:endParaRPr lang="en-US" sz="48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sz="4800" b="1" dirty="0" smtClean="0"/>
              <a:t>Queen </a:t>
            </a:r>
            <a:r>
              <a:rPr lang="en-US" sz="4800" b="1" dirty="0" err="1" smtClean="0"/>
              <a:t>Vashti</a:t>
            </a:r>
            <a:endParaRPr lang="en-US" sz="4800" b="1" dirty="0"/>
          </a:p>
        </p:txBody>
      </p:sp>
      <p:pic>
        <p:nvPicPr>
          <p:cNvPr id="4" name="Content Placeholder 3" descr="imagesRYSEN291.jpg"/>
          <p:cNvPicPr>
            <a:picLocks noGrp="1" noChangeAspect="1"/>
          </p:cNvPicPr>
          <p:nvPr>
            <p:ph idx="1"/>
          </p:nvPr>
        </p:nvPicPr>
        <p:blipFill>
          <a:blip r:embed="rId2" cstate="print"/>
          <a:stretch>
            <a:fillRect/>
          </a:stretch>
        </p:blipFill>
        <p:spPr>
          <a:xfrm>
            <a:off x="762000" y="762000"/>
            <a:ext cx="7620000" cy="6293442"/>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YS51ZH1H.jpg"/>
          <p:cNvPicPr>
            <a:picLocks noGrp="1" noChangeAspect="1"/>
          </p:cNvPicPr>
          <p:nvPr>
            <p:ph idx="1"/>
          </p:nvPr>
        </p:nvPicPr>
        <p:blipFill>
          <a:blip r:embed="rId2" cstate="print"/>
          <a:stretch>
            <a:fillRect/>
          </a:stretch>
        </p:blipFill>
        <p:spPr>
          <a:xfrm>
            <a:off x="0" y="0"/>
            <a:ext cx="9144000" cy="6858000"/>
          </a:xfrm>
        </p:spPr>
      </p:pic>
      <p:sp>
        <p:nvSpPr>
          <p:cNvPr id="5" name="TextBox 4"/>
          <p:cNvSpPr txBox="1"/>
          <p:nvPr/>
        </p:nvSpPr>
        <p:spPr>
          <a:xfrm>
            <a:off x="609600" y="533400"/>
            <a:ext cx="8534400" cy="923330"/>
          </a:xfrm>
          <a:prstGeom prst="rect">
            <a:avLst/>
          </a:prstGeom>
          <a:noFill/>
        </p:spPr>
        <p:txBody>
          <a:bodyPr wrap="square" rtlCol="0">
            <a:spAutoFit/>
          </a:bodyPr>
          <a:lstStyle/>
          <a:p>
            <a:pPr algn="ctr"/>
            <a:r>
              <a:rPr lang="en-US" sz="5400" b="1" dirty="0" smtClean="0">
                <a:solidFill>
                  <a:schemeClr val="bg1"/>
                </a:solidFill>
                <a:latin typeface="Arial Black" pitchFamily="34" charset="0"/>
              </a:rPr>
              <a:t>Mordicai &amp; Hadassah</a:t>
            </a:r>
            <a:endParaRPr lang="en-US" sz="5400" b="1"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F8S1AOY7.jpg"/>
          <p:cNvPicPr>
            <a:picLocks noGrp="1" noChangeAspect="1"/>
          </p:cNvPicPr>
          <p:nvPr>
            <p:ph idx="1"/>
          </p:nvPr>
        </p:nvPicPr>
        <p:blipFill>
          <a:blip r:embed="rId2" cstate="print"/>
          <a:stretch>
            <a:fillRect/>
          </a:stretch>
        </p:blipFill>
        <p:spPr>
          <a:xfrm>
            <a:off x="152400" y="228600"/>
            <a:ext cx="8752106" cy="6389370"/>
          </a:xfrm>
        </p:spPr>
      </p:pic>
      <p:sp>
        <p:nvSpPr>
          <p:cNvPr id="5" name="TextBox 4"/>
          <p:cNvSpPr txBox="1"/>
          <p:nvPr/>
        </p:nvSpPr>
        <p:spPr>
          <a:xfrm>
            <a:off x="7772400" y="304800"/>
            <a:ext cx="1197379" cy="6248400"/>
          </a:xfrm>
          <a:prstGeom prst="rect">
            <a:avLst/>
          </a:prstGeom>
          <a:noFill/>
        </p:spPr>
        <p:txBody>
          <a:bodyPr vert="wordArtVert" wrap="square" rtlCol="0">
            <a:spAutoFit/>
          </a:bodyPr>
          <a:lstStyle/>
          <a:p>
            <a:r>
              <a:rPr lang="en-US" sz="4800" b="1" dirty="0" smtClean="0">
                <a:latin typeface="Arial Black" pitchFamily="34" charset="0"/>
              </a:rPr>
              <a:t>ESTHER</a:t>
            </a:r>
            <a:endParaRPr lang="en-US" sz="4800" b="1" dirty="0">
              <a:latin typeface="Arial Black"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6T1C7N02.jpg"/>
          <p:cNvPicPr>
            <a:picLocks noGrp="1" noChangeAspect="1"/>
          </p:cNvPicPr>
          <p:nvPr>
            <p:ph idx="1"/>
          </p:nvPr>
        </p:nvPicPr>
        <p:blipFill>
          <a:blip r:embed="rId2" cstate="print"/>
          <a:stretch>
            <a:fillRect/>
          </a:stretch>
        </p:blipFill>
        <p:spPr>
          <a:xfrm>
            <a:off x="266962" y="228599"/>
            <a:ext cx="8496038" cy="6593889"/>
          </a:xfrm>
        </p:spPr>
      </p:pic>
      <p:sp>
        <p:nvSpPr>
          <p:cNvPr id="5" name="TextBox 4"/>
          <p:cNvSpPr txBox="1"/>
          <p:nvPr/>
        </p:nvSpPr>
        <p:spPr>
          <a:xfrm>
            <a:off x="5334000" y="609600"/>
            <a:ext cx="3352800" cy="1200329"/>
          </a:xfrm>
          <a:prstGeom prst="rect">
            <a:avLst/>
          </a:prstGeom>
          <a:noFill/>
        </p:spPr>
        <p:txBody>
          <a:bodyPr wrap="square" rtlCol="0">
            <a:spAutoFit/>
          </a:bodyPr>
          <a:lstStyle/>
          <a:p>
            <a:pPr algn="ctr"/>
            <a:r>
              <a:rPr lang="en-US" sz="7200" b="1" dirty="0" smtClean="0"/>
              <a:t>Haman</a:t>
            </a:r>
            <a:endParaRPr lang="en-US" sz="72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ot bowing.png"/>
          <p:cNvPicPr>
            <a:picLocks noGrp="1" noChangeAspect="1"/>
          </p:cNvPicPr>
          <p:nvPr>
            <p:ph idx="1"/>
          </p:nvPr>
        </p:nvPicPr>
        <p:blipFill>
          <a:blip r:embed="rId2" cstate="print"/>
          <a:stretch>
            <a:fillRect/>
          </a:stretch>
        </p:blipFill>
        <p:spPr>
          <a:xfrm>
            <a:off x="0" y="84903"/>
            <a:ext cx="9144000" cy="6765756"/>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kings book.png"/>
          <p:cNvPicPr>
            <a:picLocks noGrp="1" noChangeAspect="1"/>
          </p:cNvPicPr>
          <p:nvPr>
            <p:ph idx="1"/>
          </p:nvPr>
        </p:nvPicPr>
        <p:blipFill>
          <a:blip r:embed="rId2" cstate="print"/>
          <a:stretch>
            <a:fillRect/>
          </a:stretch>
        </p:blipFill>
        <p:spPr>
          <a:xfrm>
            <a:off x="24840" y="1"/>
            <a:ext cx="9119160" cy="6774078"/>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lot.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096000"/>
          </a:xfrm>
        </p:spPr>
        <p:txBody>
          <a:bodyPr>
            <a:normAutofit lnSpcReduction="10000"/>
          </a:bodyPr>
          <a:lstStyle/>
          <a:p>
            <a:r>
              <a:rPr lang="en-US" sz="6600" b="1" u="sng" dirty="0" err="1">
                <a:hlinkClick r:id="rId2"/>
              </a:rPr>
              <a:t>Est</a:t>
            </a:r>
            <a:r>
              <a:rPr lang="en-US" sz="6600" b="1" u="sng" dirty="0">
                <a:hlinkClick r:id="rId2"/>
              </a:rPr>
              <a:t> 3:5</a:t>
            </a:r>
            <a:r>
              <a:rPr lang="en-US" sz="6600" b="1" dirty="0"/>
              <a:t> </a:t>
            </a:r>
          </a:p>
          <a:p>
            <a:r>
              <a:rPr lang="en-US" sz="6600" dirty="0"/>
              <a:t>When Haman saw that Mordecai did not bow or pay him homage, Haman was filled with wrath.</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oyal decree.png"/>
          <p:cNvPicPr>
            <a:picLocks noGrp="1" noChangeAspect="1"/>
          </p:cNvPicPr>
          <p:nvPr>
            <p:ph idx="1"/>
          </p:nvPr>
        </p:nvPicPr>
        <p:blipFill>
          <a:blip r:embed="rId2" cstate="print"/>
          <a:stretch>
            <a:fillRect/>
          </a:stretch>
        </p:blipFill>
        <p:spPr>
          <a:xfrm>
            <a:off x="381000" y="457200"/>
            <a:ext cx="8458200" cy="59436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allows.png"/>
          <p:cNvPicPr>
            <a:picLocks noGrp="1" noChangeAspect="1"/>
          </p:cNvPicPr>
          <p:nvPr>
            <p:ph idx="1"/>
          </p:nvPr>
        </p:nvPicPr>
        <p:blipFill>
          <a:blip r:embed="rId2" cstate="print"/>
          <a:stretch>
            <a:fillRect/>
          </a:stretch>
        </p:blipFill>
        <p:spPr>
          <a:xfrm>
            <a:off x="-76892" y="-75613"/>
            <a:ext cx="9220892" cy="6906769"/>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eepless.png"/>
          <p:cNvPicPr>
            <a:picLocks noGrp="1" noChangeAspect="1"/>
          </p:cNvPicPr>
          <p:nvPr>
            <p:ph idx="1"/>
          </p:nvPr>
        </p:nvPicPr>
        <p:blipFill>
          <a:blip r:embed="rId2" cstate="print"/>
          <a:stretch>
            <a:fillRect/>
          </a:stretch>
        </p:blipFill>
        <p:spPr>
          <a:xfrm>
            <a:off x="354507" y="228600"/>
            <a:ext cx="8408493" cy="6261825"/>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SVR8IQZR.jpg"/>
          <p:cNvPicPr>
            <a:picLocks noGrp="1" noChangeAspect="1"/>
          </p:cNvPicPr>
          <p:nvPr>
            <p:ph idx="1"/>
          </p:nvPr>
        </p:nvPicPr>
        <p:blipFill>
          <a:blip r:embed="rId2" cstate="print"/>
          <a:stretch>
            <a:fillRect/>
          </a:stretch>
        </p:blipFill>
        <p:spPr>
          <a:xfrm>
            <a:off x="685800" y="0"/>
            <a:ext cx="7772400" cy="7077845"/>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ordecai on the horse.png"/>
          <p:cNvPicPr>
            <a:picLocks noGrp="1" noChangeAspect="1"/>
          </p:cNvPicPr>
          <p:nvPr>
            <p:ph idx="1"/>
          </p:nvPr>
        </p:nvPicPr>
        <p:blipFill>
          <a:blip r:embed="rId2" cstate="print"/>
          <a:stretch>
            <a:fillRect/>
          </a:stretch>
        </p:blipFill>
        <p:spPr>
          <a:xfrm>
            <a:off x="330032" y="152400"/>
            <a:ext cx="8764084" cy="6564604"/>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png"/>
          <p:cNvPicPr>
            <a:picLocks noGrp="1" noChangeAspect="1"/>
          </p:cNvPicPr>
          <p:nvPr>
            <p:ph idx="1"/>
          </p:nvPr>
        </p:nvPicPr>
        <p:blipFill>
          <a:blip r:embed="rId2" cstate="print"/>
          <a:stretch>
            <a:fillRect/>
          </a:stretch>
        </p:blipFill>
        <p:spPr>
          <a:xfrm>
            <a:off x="152401" y="152401"/>
            <a:ext cx="8865514" cy="6507526"/>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NH9DSY49.jpg"/>
          <p:cNvPicPr>
            <a:picLocks noGrp="1" noChangeAspect="1"/>
          </p:cNvPicPr>
          <p:nvPr>
            <p:ph idx="1"/>
          </p:nvPr>
        </p:nvPicPr>
        <p:blipFill>
          <a:blip r:embed="rId2" cstate="print"/>
          <a:stretch>
            <a:fillRect/>
          </a:stretch>
        </p:blipFill>
        <p:spPr>
          <a:xfrm>
            <a:off x="304800" y="152400"/>
            <a:ext cx="8458498" cy="67056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81WU8M2D.jpg"/>
          <p:cNvPicPr>
            <a:picLocks noGrp="1" noChangeAspect="1"/>
          </p:cNvPicPr>
          <p:nvPr>
            <p:ph idx="1"/>
          </p:nvPr>
        </p:nvPicPr>
        <p:blipFill>
          <a:blip r:embed="rId2" cstate="print"/>
          <a:stretch>
            <a:fillRect/>
          </a:stretch>
        </p:blipFill>
        <p:spPr>
          <a:xfrm>
            <a:off x="-28608" y="0"/>
            <a:ext cx="9172608" cy="68580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XU9AU0V1.jpg"/>
          <p:cNvPicPr>
            <a:picLocks noGrp="1" noChangeAspect="1"/>
          </p:cNvPicPr>
          <p:nvPr>
            <p:ph idx="1"/>
          </p:nvPr>
        </p:nvPicPr>
        <p:blipFill>
          <a:blip r:embed="rId2" cstate="print"/>
          <a:stretch>
            <a:fillRect/>
          </a:stretch>
        </p:blipFill>
        <p:spPr>
          <a:xfrm>
            <a:off x="304800" y="304800"/>
            <a:ext cx="8458200" cy="61722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44TTGF30.png"/>
          <p:cNvPicPr>
            <a:picLocks noGrp="1" noChangeAspect="1"/>
          </p:cNvPicPr>
          <p:nvPr>
            <p:ph idx="1"/>
          </p:nvPr>
        </p:nvPicPr>
        <p:blipFill>
          <a:blip r:embed="rId2" cstate="print"/>
          <a:stretch>
            <a:fillRect/>
          </a:stretch>
        </p:blipFill>
        <p:spPr>
          <a:xfrm>
            <a:off x="0" y="0"/>
            <a:ext cx="9143999" cy="6857999"/>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248400"/>
          </a:xfrm>
        </p:spPr>
        <p:txBody>
          <a:bodyPr>
            <a:normAutofit lnSpcReduction="10000"/>
          </a:bodyPr>
          <a:lstStyle/>
          <a:p>
            <a:r>
              <a:rPr lang="en-US" sz="4800" b="1" u="sng" dirty="0" err="1">
                <a:hlinkClick r:id="rId2"/>
              </a:rPr>
              <a:t>Est</a:t>
            </a:r>
            <a:r>
              <a:rPr lang="en-US" sz="4800" b="1" u="sng" dirty="0">
                <a:hlinkClick r:id="rId2"/>
              </a:rPr>
              <a:t> 3:6</a:t>
            </a:r>
            <a:r>
              <a:rPr lang="en-US" sz="4800" b="1" dirty="0"/>
              <a:t> </a:t>
            </a:r>
          </a:p>
          <a:p>
            <a:r>
              <a:rPr lang="en-US" sz="4800" dirty="0"/>
              <a:t>But he disdained to lay hands on Mordecai alone, for they had told him of the people of Mordecai. Instead, Haman sought to destroy all the Jews who </a:t>
            </a:r>
            <a:r>
              <a:rPr lang="en-US" sz="4800" i="1" dirty="0"/>
              <a:t>were</a:t>
            </a:r>
            <a:r>
              <a:rPr lang="en-US" sz="4800" dirty="0"/>
              <a:t> throughout the whole kingdom of </a:t>
            </a:r>
            <a:r>
              <a:rPr lang="en-US" sz="4800" dirty="0" err="1"/>
              <a:t>Ahasuerus</a:t>
            </a:r>
            <a:r>
              <a:rPr lang="en-US" sz="4800" dirty="0"/>
              <a:t>—the people of Mordecai.</a:t>
            </a:r>
          </a:p>
          <a:p>
            <a:pPr>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latin typeface="Edwardian Script ITC" pitchFamily="66" charset="0"/>
              </a:rPr>
              <a:t>The King’s Signet Ring</a:t>
            </a:r>
            <a:endParaRPr lang="en-US" sz="6600" b="1" dirty="0">
              <a:latin typeface="Edwardian Script ITC" pitchFamily="66" charset="0"/>
            </a:endParaRPr>
          </a:p>
        </p:txBody>
      </p:sp>
      <p:pic>
        <p:nvPicPr>
          <p:cNvPr id="4" name="Content Placeholder 3" descr="images42FB1HN6.jpg"/>
          <p:cNvPicPr>
            <a:picLocks noGrp="1" noChangeAspect="1"/>
          </p:cNvPicPr>
          <p:nvPr>
            <p:ph idx="1"/>
          </p:nvPr>
        </p:nvPicPr>
        <p:blipFill>
          <a:blip r:embed="rId2" cstate="print"/>
          <a:stretch>
            <a:fillRect/>
          </a:stretch>
        </p:blipFill>
        <p:spPr>
          <a:xfrm>
            <a:off x="198436" y="1524000"/>
            <a:ext cx="8640763" cy="502920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amily hanging.png"/>
          <p:cNvPicPr>
            <a:picLocks noGrp="1" noChangeAspect="1"/>
          </p:cNvPicPr>
          <p:nvPr>
            <p:ph idx="1"/>
          </p:nvPr>
        </p:nvPicPr>
        <p:blipFill>
          <a:blip r:embed="rId2" cstate="print"/>
          <a:stretch>
            <a:fillRect/>
          </a:stretch>
        </p:blipFill>
        <p:spPr>
          <a:xfrm>
            <a:off x="685800" y="62581"/>
            <a:ext cx="7772400" cy="7303115"/>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t>Purim</a:t>
            </a:r>
            <a:endParaRPr lang="en-US" sz="7200" b="1" dirty="0"/>
          </a:p>
        </p:txBody>
      </p:sp>
      <p:sp>
        <p:nvSpPr>
          <p:cNvPr id="3" name="Content Placeholder 2"/>
          <p:cNvSpPr>
            <a:spLocks noGrp="1"/>
          </p:cNvSpPr>
          <p:nvPr>
            <p:ph idx="1"/>
          </p:nvPr>
        </p:nvSpPr>
        <p:spPr/>
        <p:txBody>
          <a:bodyPr/>
          <a:lstStyle/>
          <a:p>
            <a:r>
              <a:rPr lang="en-US" sz="4400" dirty="0"/>
              <a:t>a</a:t>
            </a:r>
            <a:r>
              <a:rPr lang="en-US" dirty="0"/>
              <a:t> </a:t>
            </a:r>
            <a:r>
              <a:rPr lang="en-US" sz="4800" dirty="0"/>
              <a:t>lesser Jewish festival held in spring (on the 14th or 15th day of Adar) to commemorate the defeat of Haman's plot to massacre the Jews as recorded in the book of Esther.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urim-costumes-1519797328.jpg"/>
          <p:cNvPicPr>
            <a:picLocks noGrp="1" noChangeAspect="1"/>
          </p:cNvPicPr>
          <p:nvPr>
            <p:ph idx="1"/>
          </p:nvPr>
        </p:nvPicPr>
        <p:blipFill>
          <a:blip r:embed="rId2" cstate="print"/>
          <a:stretch>
            <a:fillRect/>
          </a:stretch>
        </p:blipFill>
        <p:spPr>
          <a:xfrm>
            <a:off x="609600" y="381000"/>
            <a:ext cx="7772399" cy="5745163"/>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83GMS0SU.jpg"/>
          <p:cNvPicPr>
            <a:picLocks noGrp="1" noChangeAspect="1"/>
          </p:cNvPicPr>
          <p:nvPr>
            <p:ph idx="1"/>
          </p:nvPr>
        </p:nvPicPr>
        <p:blipFill>
          <a:blip r:embed="rId2" cstate="print"/>
          <a:stretch>
            <a:fillRect/>
          </a:stretch>
        </p:blipFill>
        <p:spPr>
          <a:xfrm>
            <a:off x="228600" y="228600"/>
            <a:ext cx="8534400" cy="624840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rosper.png"/>
          <p:cNvPicPr>
            <a:picLocks noGrp="1" noChangeAspect="1"/>
          </p:cNvPicPr>
          <p:nvPr>
            <p:ph idx="1"/>
          </p:nvPr>
        </p:nvPicPr>
        <p:blipFill>
          <a:blip r:embed="rId2" cstate="print"/>
          <a:stretch>
            <a:fillRect/>
          </a:stretch>
        </p:blipFill>
        <p:spPr>
          <a:xfrm>
            <a:off x="381000" y="228600"/>
            <a:ext cx="8305800" cy="64008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248400"/>
          </a:xfrm>
        </p:spPr>
        <p:txBody>
          <a:bodyPr>
            <a:normAutofit/>
          </a:bodyPr>
          <a:lstStyle/>
          <a:p>
            <a:r>
              <a:rPr lang="en-US" sz="4400" b="1" u="sng" dirty="0" err="1">
                <a:hlinkClick r:id="rId2"/>
              </a:rPr>
              <a:t>Est</a:t>
            </a:r>
            <a:r>
              <a:rPr lang="en-US" sz="4400" b="1" u="sng" dirty="0">
                <a:hlinkClick r:id="rId2"/>
              </a:rPr>
              <a:t> 3:7</a:t>
            </a:r>
            <a:r>
              <a:rPr lang="en-US" sz="4400" b="1" dirty="0"/>
              <a:t> </a:t>
            </a:r>
          </a:p>
          <a:p>
            <a:r>
              <a:rPr lang="en-US" sz="4400" dirty="0" smtClean="0"/>
              <a:t>In </a:t>
            </a:r>
            <a:r>
              <a:rPr lang="en-US" sz="4400" dirty="0"/>
              <a:t>the first month, which is the month of Nisan, in the twelfth year of King Ahasuerus, they cast </a:t>
            </a:r>
            <a:r>
              <a:rPr lang="en-US" sz="4400" dirty="0" err="1"/>
              <a:t>Pur</a:t>
            </a:r>
            <a:r>
              <a:rPr lang="en-US" sz="4400" dirty="0"/>
              <a:t> (that </a:t>
            </a:r>
            <a:r>
              <a:rPr lang="en-US" sz="4400" i="1" dirty="0"/>
              <a:t>is,</a:t>
            </a:r>
            <a:r>
              <a:rPr lang="en-US" sz="4400" dirty="0"/>
              <a:t> the lot), before Haman to determine the day and the month</a:t>
            </a:r>
            <a:r>
              <a:rPr lang="en-US" sz="4400" dirty="0" smtClean="0"/>
              <a:t>, until </a:t>
            </a:r>
            <a:r>
              <a:rPr lang="en-US" sz="4400" i="1" dirty="0"/>
              <a:t>it fell on the</a:t>
            </a:r>
            <a:r>
              <a:rPr lang="en-US" sz="4400" dirty="0"/>
              <a:t> twelfth </a:t>
            </a:r>
            <a:r>
              <a:rPr lang="en-US" sz="4400" i="1" dirty="0" smtClean="0"/>
              <a:t>month,</a:t>
            </a:r>
            <a:r>
              <a:rPr lang="en-US" sz="4400" dirty="0"/>
              <a:t> </a:t>
            </a:r>
            <a:r>
              <a:rPr lang="en-US" sz="4400" dirty="0" smtClean="0"/>
              <a:t>which </a:t>
            </a:r>
            <a:r>
              <a:rPr lang="en-US" sz="4400" i="1" dirty="0"/>
              <a:t>is</a:t>
            </a:r>
            <a:r>
              <a:rPr lang="en-US" sz="4400" dirty="0"/>
              <a:t> the month of Adar.</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248400"/>
          </a:xfrm>
        </p:spPr>
        <p:txBody>
          <a:bodyPr/>
          <a:lstStyle/>
          <a:p>
            <a:r>
              <a:rPr lang="en-US" sz="4000" b="1" u="sng" dirty="0" err="1" smtClean="0">
                <a:hlinkClick r:id="rId2"/>
              </a:rPr>
              <a:t>Est</a:t>
            </a:r>
            <a:r>
              <a:rPr lang="en-US" sz="4000" b="1" u="sng" dirty="0" smtClean="0">
                <a:hlinkClick r:id="rId2"/>
              </a:rPr>
              <a:t> 3:8</a:t>
            </a:r>
            <a:r>
              <a:rPr lang="en-US" sz="4000" b="1" dirty="0" smtClean="0"/>
              <a:t> </a:t>
            </a:r>
          </a:p>
          <a:p>
            <a:r>
              <a:rPr lang="en-US" sz="4000" dirty="0" smtClean="0"/>
              <a:t>Then Haman said to King Ahasuerus, “There is a certain people scattered and dispersed among the people in all the provinces of your kingdom; their laws </a:t>
            </a:r>
            <a:r>
              <a:rPr lang="en-US" sz="4000" i="1" dirty="0" smtClean="0"/>
              <a:t>are</a:t>
            </a:r>
            <a:r>
              <a:rPr lang="en-US" sz="4000" dirty="0" smtClean="0"/>
              <a:t> different from all </a:t>
            </a:r>
            <a:r>
              <a:rPr lang="en-US" sz="4000" i="1" dirty="0" smtClean="0"/>
              <a:t>other</a:t>
            </a:r>
            <a:r>
              <a:rPr lang="en-US" sz="4000" dirty="0" smtClean="0"/>
              <a:t> people’s, and they do not keep the king’s laws. Therefore it </a:t>
            </a:r>
            <a:r>
              <a:rPr lang="en-US" sz="4000" i="1" dirty="0" smtClean="0"/>
              <a:t>is</a:t>
            </a:r>
            <a:r>
              <a:rPr lang="en-US" sz="4000" dirty="0" smtClean="0"/>
              <a:t> not fitting for the king to let them remain.</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248400"/>
          </a:xfrm>
        </p:spPr>
        <p:txBody>
          <a:bodyPr/>
          <a:lstStyle/>
          <a:p>
            <a:r>
              <a:rPr lang="en-US" sz="4800" b="1" dirty="0" err="1" smtClean="0">
                <a:hlinkClick r:id="rId2"/>
              </a:rPr>
              <a:t>Est</a:t>
            </a:r>
            <a:r>
              <a:rPr lang="en-US" sz="4800" b="1" dirty="0" smtClean="0">
                <a:hlinkClick r:id="rId2"/>
              </a:rPr>
              <a:t> </a:t>
            </a:r>
            <a:r>
              <a:rPr lang="en-US" sz="4800" b="1" dirty="0">
                <a:hlinkClick r:id="rId2"/>
              </a:rPr>
              <a:t>3:9</a:t>
            </a:r>
            <a:r>
              <a:rPr lang="en-US" sz="4800" b="1" dirty="0"/>
              <a:t> </a:t>
            </a:r>
          </a:p>
          <a:p>
            <a:r>
              <a:rPr lang="en-US" sz="4800" dirty="0"/>
              <a:t>“If it pleases the king, let </a:t>
            </a:r>
            <a:r>
              <a:rPr lang="en-US" sz="4800" i="1" dirty="0"/>
              <a:t>a decree</a:t>
            </a:r>
            <a:r>
              <a:rPr lang="en-US" sz="4800" dirty="0"/>
              <a:t> be written that they be destroyed, and I will pay ten thousand talents of silver into the hands of those who do the work, to bring </a:t>
            </a:r>
            <a:r>
              <a:rPr lang="en-US" sz="4800" i="1" dirty="0"/>
              <a:t>it</a:t>
            </a:r>
            <a:r>
              <a:rPr lang="en-US" sz="4800" dirty="0"/>
              <a:t> into the king’s treasuries.”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248400"/>
          </a:xfrm>
        </p:spPr>
        <p:txBody>
          <a:bodyPr>
            <a:normAutofit lnSpcReduction="10000"/>
          </a:bodyPr>
          <a:lstStyle/>
          <a:p>
            <a:r>
              <a:rPr lang="en-US" sz="4000" b="1" dirty="0" err="1" smtClean="0">
                <a:hlinkClick r:id="rId2"/>
              </a:rPr>
              <a:t>Est</a:t>
            </a:r>
            <a:r>
              <a:rPr lang="en-US" sz="4000" b="1" dirty="0" smtClean="0">
                <a:hlinkClick r:id="rId2"/>
              </a:rPr>
              <a:t> </a:t>
            </a:r>
            <a:r>
              <a:rPr lang="en-US" sz="4000" b="1" dirty="0">
                <a:hlinkClick r:id="rId2"/>
              </a:rPr>
              <a:t>3:10</a:t>
            </a:r>
            <a:r>
              <a:rPr lang="en-US" sz="4000" b="1" dirty="0"/>
              <a:t> </a:t>
            </a:r>
          </a:p>
          <a:p>
            <a:r>
              <a:rPr lang="en-US" sz="4000" dirty="0" smtClean="0"/>
              <a:t>So </a:t>
            </a:r>
            <a:r>
              <a:rPr lang="en-US" sz="4000" dirty="0"/>
              <a:t>the king took his signet ring from his hand and gave it to Haman, the son of </a:t>
            </a:r>
            <a:r>
              <a:rPr lang="en-US" sz="4000" dirty="0" err="1"/>
              <a:t>Hammedatha</a:t>
            </a:r>
            <a:r>
              <a:rPr lang="en-US" sz="4000" dirty="0"/>
              <a:t> the </a:t>
            </a:r>
            <a:r>
              <a:rPr lang="en-US" sz="4000" dirty="0" err="1"/>
              <a:t>Agagite</a:t>
            </a:r>
            <a:r>
              <a:rPr lang="en-US" sz="4000" dirty="0"/>
              <a:t>, the enemy of the Jews.</a:t>
            </a:r>
          </a:p>
          <a:p>
            <a:r>
              <a:rPr lang="en-US" sz="4000" b="1" dirty="0" err="1">
                <a:hlinkClick r:id="rId3"/>
              </a:rPr>
              <a:t>Est</a:t>
            </a:r>
            <a:r>
              <a:rPr lang="en-US" sz="4000" b="1" dirty="0">
                <a:hlinkClick r:id="rId3"/>
              </a:rPr>
              <a:t> 3:11</a:t>
            </a:r>
            <a:r>
              <a:rPr lang="en-US" sz="4000" b="1" dirty="0"/>
              <a:t> </a:t>
            </a:r>
          </a:p>
          <a:p>
            <a:r>
              <a:rPr lang="en-US" sz="4000" dirty="0"/>
              <a:t>And the king said to Haman, “The money and the people </a:t>
            </a:r>
            <a:r>
              <a:rPr lang="en-US" sz="4000" i="1" dirty="0"/>
              <a:t>are</a:t>
            </a:r>
            <a:r>
              <a:rPr lang="en-US" sz="4000" dirty="0"/>
              <a:t> given to you, to do with them as seems good to you.”</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N1DW29DE.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544</Words>
  <Application>Microsoft Office PowerPoint</Application>
  <PresentationFormat>On-screen Show (4:3)</PresentationFormat>
  <Paragraphs>43</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Also called Ethnic Cleansing</vt:lpstr>
      <vt:lpstr>Slide 17</vt:lpstr>
      <vt:lpstr>Slide 18</vt:lpstr>
      <vt:lpstr>Slide 19</vt:lpstr>
      <vt:lpstr>Slide 20</vt:lpstr>
      <vt:lpstr>Slide 21</vt:lpstr>
      <vt:lpstr>Slide 22</vt:lpstr>
      <vt:lpstr>Queen Vashti</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The King’s Signet Ring</vt:lpstr>
      <vt:lpstr>Slide 41</vt:lpstr>
      <vt:lpstr>Purim</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Lisa</dc:creator>
  <cp:lastModifiedBy>Lisa</cp:lastModifiedBy>
  <cp:revision>50</cp:revision>
  <dcterms:created xsi:type="dcterms:W3CDTF">2018-08-25T23:22:54Z</dcterms:created>
  <dcterms:modified xsi:type="dcterms:W3CDTF">2018-08-26T14:24:07Z</dcterms:modified>
</cp:coreProperties>
</file>